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265" r:id="rId6"/>
    <p:sldId id="289" r:id="rId7"/>
    <p:sldId id="299" r:id="rId8"/>
    <p:sldId id="304" r:id="rId9"/>
    <p:sldId id="349" r:id="rId10"/>
    <p:sldId id="363" r:id="rId11"/>
    <p:sldId id="364" r:id="rId12"/>
    <p:sldId id="305" r:id="rId13"/>
    <p:sldId id="306" r:id="rId14"/>
    <p:sldId id="345" r:id="rId15"/>
    <p:sldId id="340" r:id="rId16"/>
    <p:sldId id="367" r:id="rId17"/>
    <p:sldId id="365" r:id="rId18"/>
    <p:sldId id="370" r:id="rId19"/>
    <p:sldId id="366" r:id="rId20"/>
    <p:sldId id="368" r:id="rId21"/>
    <p:sldId id="310" r:id="rId22"/>
    <p:sldId id="371" r:id="rId23"/>
    <p:sldId id="372" r:id="rId24"/>
    <p:sldId id="373" r:id="rId25"/>
  </p:sldIdLst>
  <p:sldSz cx="9906000" cy="6858000" type="A4"/>
  <p:notesSz cx="66659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47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woodley" initials="nwoodle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55" autoAdjust="0"/>
  </p:normalViewPr>
  <p:slideViewPr>
    <p:cSldViewPr snapToGrid="0" showGuides="1">
      <p:cViewPr varScale="1">
        <p:scale>
          <a:sx n="114" d="100"/>
          <a:sy n="114" d="100"/>
        </p:scale>
        <p:origin x="84" y="102"/>
      </p:cViewPr>
      <p:guideLst>
        <p:guide orient="horz" pos="3294"/>
        <p:guide pos="4708"/>
      </p:guideLst>
    </p:cSldViewPr>
  </p:slideViewPr>
  <p:outlineViewPr>
    <p:cViewPr>
      <p:scale>
        <a:sx n="33" d="100"/>
        <a:sy n="33" d="100"/>
      </p:scale>
      <p:origin x="0" y="-3084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808" y="0"/>
            <a:ext cx="288856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BE85-6E73-4BD2-91CA-CC6FA6633253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856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808" y="9377317"/>
            <a:ext cx="288856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877A9-0F45-4A10-AA7A-FCD0AECF09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83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5808" y="0"/>
            <a:ext cx="288856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9B87-30E6-4ECD-8877-A78A9B1FAABC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1233488"/>
            <a:ext cx="48117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2" y="4751219"/>
            <a:ext cx="533273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856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808" y="9377317"/>
            <a:ext cx="288856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E490-F786-42DD-8F85-DCD60C1845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693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ADD HORIZONS LOGO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44D36-7558-4FB6-AE5E-7926D6834CF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240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E490-F786-42DD-8F85-DCD60C18457A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522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551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898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94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935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12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6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24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30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296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25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05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F911-5A1E-4EFA-A9BB-AB0C89E8D846}" type="datetimeFigureOut">
              <a:rPr lang="en-NZ" smtClean="0"/>
              <a:t>15/08/2017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3DB6-FD1E-4BE7-81D1-A1185F5C7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15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60" descr="asterionella(4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19216" r="2967" b="17658"/>
          <a:stretch/>
        </p:blipFill>
        <p:spPr bwMode="auto">
          <a:xfrm>
            <a:off x="14983072" y="260649"/>
            <a:ext cx="1790624" cy="115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2173" y="2029565"/>
            <a:ext cx="8155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>
                <a:latin typeface="Calibri" pitchFamily="34" charset="0"/>
                <a:cs typeface="Calibri" pitchFamily="34" charset="0"/>
              </a:rPr>
              <a:t>Investigation Plan for the Omaha WWTP – Stage One update</a:t>
            </a:r>
            <a:endParaRPr lang="en-NZ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908" y="4517472"/>
            <a:ext cx="705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Calibri" pitchFamily="34" charset="0"/>
                <a:cs typeface="Calibri" pitchFamily="34" charset="0"/>
              </a:rPr>
              <a:t>Dr Mark James, Aquatic Environmental Sciences Ltd</a:t>
            </a:r>
            <a:endParaRPr lang="en-NZ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422697" y="5281830"/>
            <a:ext cx="2114550" cy="1247775"/>
            <a:chOff x="1440" y="1080"/>
            <a:chExt cx="3330" cy="1965"/>
          </a:xfrm>
        </p:grpSpPr>
        <p:pic>
          <p:nvPicPr>
            <p:cNvPr id="17" name="Text Box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1770"/>
              <a:ext cx="825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Text Box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2415"/>
              <a:ext cx="735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Text Box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1890"/>
              <a:ext cx="2400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Text Box 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490"/>
              <a:ext cx="1425" cy="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Text Box 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80"/>
              <a:ext cx="810" cy="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Text Box 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1215"/>
              <a:ext cx="1305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C:\Users\Mark\AppData\Local\Microsoft\Windows\Temporary Internet Files\Content.Word\DSCN001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99" y="54308"/>
            <a:ext cx="2812596" cy="188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13" y="0"/>
            <a:ext cx="2550886" cy="1913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886" cy="19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Forest/wetland – </a:t>
            </a:r>
            <a:r>
              <a:rPr lang="en-NZ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map to be inserted</a:t>
            </a:r>
            <a:endParaRPr lang="en-NZ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" y="0"/>
            <a:ext cx="497420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9" y="25460"/>
            <a:ext cx="493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Hydrodynamics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117" y="642474"/>
            <a:ext cx="874234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What are exchange rates with main harbour and open ocean?</a:t>
            </a:r>
          </a:p>
          <a:p>
            <a:r>
              <a:rPr lang="en-NZ" sz="2800" b="1" dirty="0" smtClean="0"/>
              <a:t>Tasks:</a:t>
            </a:r>
            <a:endParaRPr lang="en-NZ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Review existing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If necessary develop a hydrodynamic model of circulation and dispersion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r>
              <a:rPr lang="en-NZ" sz="2800" b="1" dirty="0" smtClean="0"/>
              <a:t>Results: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Hydrodynamic model completed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err="1" smtClean="0"/>
              <a:t>Waikokopu</a:t>
            </a:r>
            <a:r>
              <a:rPr lang="en-NZ" sz="2400" dirty="0" smtClean="0"/>
              <a:t> Arm almost entirely flushed each tide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Peak velocities 0.3 m/s on flood tide in Arm, for entrance 1.25-1.5 m/s.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2400" dirty="0"/>
          </a:p>
          <a:p>
            <a:r>
              <a:rPr lang="en-NZ" sz="2400" b="1" dirty="0" smtClean="0"/>
              <a:t>Stage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Add stream to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Assess degree of exchange versus flushing from Harbour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143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Hydrodynamics </a:t>
            </a:r>
            <a:endParaRPr lang="en-NZ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8" y="4177862"/>
            <a:ext cx="2837793" cy="2837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4" y="4012266"/>
            <a:ext cx="2845734" cy="284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89" y="4012266"/>
            <a:ext cx="3078188" cy="3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36" y="788275"/>
            <a:ext cx="3022353" cy="302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89" y="788276"/>
            <a:ext cx="3078188" cy="3078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" y="767883"/>
            <a:ext cx="3042745" cy="30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Water quality surface waters –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79" y="1286547"/>
            <a:ext cx="88774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Obtain more information on water quality in surface waters</a:t>
            </a:r>
          </a:p>
          <a:p>
            <a:r>
              <a:rPr lang="en-NZ" sz="2800" b="1" dirty="0" smtClean="0"/>
              <a:t>Tasks:</a:t>
            </a:r>
            <a:endParaRPr lang="en-NZ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Collate data for </a:t>
            </a:r>
            <a:r>
              <a:rPr lang="en-NZ" sz="2400" dirty="0" err="1" smtClean="0"/>
              <a:t>Ti</a:t>
            </a:r>
            <a:r>
              <a:rPr lang="en-NZ" sz="2400" dirty="0" smtClean="0"/>
              <a:t> Point since 1991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Initiate sampling at Causeway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Survey water quality of surface waters</a:t>
            </a:r>
          </a:p>
          <a:p>
            <a:r>
              <a:rPr lang="en-NZ" sz="2800" b="1" dirty="0" smtClean="0"/>
              <a:t>Results: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Monthly sampling at Causeway started in July 2014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Total phosphorus and chl a at </a:t>
            </a:r>
            <a:r>
              <a:rPr lang="en-NZ" sz="2400" dirty="0" err="1" smtClean="0"/>
              <a:t>Ti</a:t>
            </a:r>
            <a:r>
              <a:rPr lang="en-NZ" sz="2400" dirty="0" smtClean="0"/>
              <a:t> Point had increased to 2007 but recent data shows a decrease since then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Data from Causeway the same or similar to </a:t>
            </a:r>
            <a:r>
              <a:rPr lang="en-NZ" sz="2400" dirty="0" err="1" smtClean="0"/>
              <a:t>Ti</a:t>
            </a:r>
            <a:r>
              <a:rPr lang="en-NZ" sz="2400" dirty="0" smtClean="0"/>
              <a:t>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Harbour in “good” condition (AC trends) possibly “excellent”.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990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Water quality surface waters –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258" y="671691"/>
            <a:ext cx="8877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AC initiated monitoring at 5 sites in Whangateau weekly over 2014/15 summer (TN, TP, E.coli, Enterococci and faecal sources), </a:t>
            </a:r>
            <a:r>
              <a:rPr lang="en-NZ" sz="2400" dirty="0" err="1" smtClean="0"/>
              <a:t>Watercare</a:t>
            </a:r>
            <a:r>
              <a:rPr lang="en-NZ" sz="2400" dirty="0" smtClean="0"/>
              <a:t> added 6 more sites around Pt Wells.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Monitoring at 14 sites close to irrigation areas, controls and inputs to Harbour started in January 2015. Nutrients mostly low levels. Some sites no water or stagnant.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endParaRPr lang="en-NZ" sz="2400" dirty="0"/>
          </a:p>
          <a:p>
            <a:r>
              <a:rPr lang="en-NZ" sz="2400" b="1" dirty="0" smtClean="0"/>
              <a:t>Stage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Analyse data and assess state of surface waters  after 2-3 months, including new data from AC.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78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Benthic habitats –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What is present status of benthic habitats in Arm?</a:t>
            </a:r>
          </a:p>
          <a:p>
            <a:r>
              <a:rPr lang="en-NZ" sz="2800" b="1" dirty="0" smtClean="0"/>
              <a:t>Tasks:</a:t>
            </a:r>
            <a:endParaRPr lang="en-NZ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Review existing information, especially Auckland Council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Collate and analyse </a:t>
            </a:r>
            <a:r>
              <a:rPr lang="en-NZ" sz="2400" dirty="0"/>
              <a:t>A</a:t>
            </a:r>
            <a:r>
              <a:rPr lang="en-NZ" sz="2400" dirty="0" smtClean="0"/>
              <a:t>C data for </a:t>
            </a:r>
            <a:r>
              <a:rPr lang="en-NZ" sz="2400" dirty="0" err="1" smtClean="0"/>
              <a:t>Waikokopu</a:t>
            </a:r>
            <a:r>
              <a:rPr lang="en-NZ" sz="2400" dirty="0" smtClean="0"/>
              <a:t> 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Map changes in habitat and communities</a:t>
            </a:r>
          </a:p>
          <a:p>
            <a:r>
              <a:rPr lang="en-NZ" sz="2800" b="1" dirty="0" smtClean="0"/>
              <a:t>Results: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Monitoring conducted 6 monthly at 4 sites in 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No trends over time and populations variable, dominated by bivalves, polychaetes, amphipods and gastropods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Metals at low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Shape and extent of mangrove and </a:t>
            </a:r>
            <a:r>
              <a:rPr lang="en-NZ" sz="2400" dirty="0" err="1" smtClean="0"/>
              <a:t>seagrass</a:t>
            </a:r>
            <a:r>
              <a:rPr lang="en-NZ" sz="2400" dirty="0" smtClean="0"/>
              <a:t> patches have changed in some places</a:t>
            </a:r>
          </a:p>
          <a:p>
            <a:r>
              <a:rPr lang="en-NZ" sz="2400" b="1" dirty="0" smtClean="0"/>
              <a:t>Stage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Recommend assessment of state of cockles, mangroves with regard to nutrient limitation, sensitivities to enrichment</a:t>
            </a:r>
            <a:endParaRPr lang="en-NZ" sz="2400" dirty="0"/>
          </a:p>
        </p:txBody>
      </p:sp>
      <p:pic>
        <p:nvPicPr>
          <p:cNvPr id="5" name="Picture 4" descr="C:\Users\Mark\AppData\Local\Microsoft\Windows\Temporary Internet Files\Content.Word\DSCN0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55" y="54308"/>
            <a:ext cx="1965740" cy="125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wnsendm\Desktop\WHANGATEAU MARK JAMES\whang2Compare - Copy_Initials2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03"/>
            <a:ext cx="5724525" cy="629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38193" y="1608082"/>
            <a:ext cx="3121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 - Backfilling by mangroves</a:t>
            </a:r>
          </a:p>
          <a:p>
            <a:r>
              <a:rPr lang="en-NZ" dirty="0" smtClean="0"/>
              <a:t>B – </a:t>
            </a:r>
            <a:r>
              <a:rPr lang="en-NZ" dirty="0" err="1" smtClean="0"/>
              <a:t>Seagrass</a:t>
            </a:r>
            <a:r>
              <a:rPr lang="en-NZ" dirty="0" smtClean="0"/>
              <a:t> expanding northwards</a:t>
            </a:r>
          </a:p>
          <a:p>
            <a:r>
              <a:rPr lang="en-NZ" dirty="0" smtClean="0"/>
              <a:t>C – Expansion of </a:t>
            </a:r>
            <a:r>
              <a:rPr lang="en-NZ" dirty="0" err="1" smtClean="0"/>
              <a:t>seagrass</a:t>
            </a:r>
            <a:r>
              <a:rPr lang="en-NZ" dirty="0" smtClean="0"/>
              <a:t> patches</a:t>
            </a:r>
          </a:p>
          <a:p>
            <a:r>
              <a:rPr lang="en-NZ" dirty="0" smtClean="0"/>
              <a:t>D – </a:t>
            </a:r>
            <a:r>
              <a:rPr lang="en-NZ" dirty="0" err="1" smtClean="0"/>
              <a:t>Seagrass</a:t>
            </a:r>
            <a:r>
              <a:rPr lang="en-NZ" dirty="0" smtClean="0"/>
              <a:t> patches expanded, mangroves expanding seaward</a:t>
            </a:r>
          </a:p>
          <a:p>
            <a:r>
              <a:rPr lang="en-NZ" dirty="0" smtClean="0"/>
              <a:t>E – Backfilling with scattered mangroves</a:t>
            </a:r>
          </a:p>
          <a:p>
            <a:r>
              <a:rPr lang="en-NZ" dirty="0" smtClean="0"/>
              <a:t>F – Mangroves expanded </a:t>
            </a:r>
          </a:p>
          <a:p>
            <a:r>
              <a:rPr lang="en-NZ" dirty="0" smtClean="0"/>
              <a:t>G – increase in mangroves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9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Fish and birdlife –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What is present state of bird and fish life in Harbour?</a:t>
            </a:r>
            <a:endParaRPr lang="en-NZ" sz="2800" dirty="0"/>
          </a:p>
          <a:p>
            <a:r>
              <a:rPr lang="en-NZ" sz="2800" b="1" dirty="0"/>
              <a:t>Tasks: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/>
              <a:t>Review existing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If lack of information consider further surveys</a:t>
            </a:r>
            <a:endParaRPr lang="en-NZ" sz="2400" dirty="0"/>
          </a:p>
          <a:p>
            <a:r>
              <a:rPr lang="en-NZ" sz="2800" b="1" dirty="0"/>
              <a:t>Results: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Evident that Whangateau is one of most important estuaries in Auckland region, diverse bird and fish populations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33 shorebirds and saltmarsh birds recorded including 9 threatened species and 10 “at risk”  in Harbour including 22 in </a:t>
            </a:r>
            <a:r>
              <a:rPr lang="en-NZ" sz="2400" dirty="0" err="1" smtClean="0"/>
              <a:t>Waikokopu</a:t>
            </a:r>
            <a:r>
              <a:rPr lang="en-NZ" sz="2400" dirty="0" smtClean="0"/>
              <a:t> Arm, important feeding ground for a number of species including NZ Fairy Tern (spit)</a:t>
            </a:r>
            <a:endParaRPr lang="en-NZ" sz="2400" dirty="0"/>
          </a:p>
          <a:p>
            <a:r>
              <a:rPr lang="en-NZ" sz="2400" b="1" dirty="0" smtClean="0"/>
              <a:t>Stage 2:</a:t>
            </a:r>
            <a:endParaRPr lang="en-N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/>
              <a:t> Over 10 years since last surveys, recommendation is to undertake a further survey this summer, before emigrating birds depart.</a:t>
            </a:r>
            <a:endParaRPr lang="en-NZ" sz="2400" dirty="0"/>
          </a:p>
          <a:p>
            <a:pPr algn="just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344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Stage  3  – work plan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/>
          </a:p>
          <a:p>
            <a:endParaRPr lang="en-N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Assessment of effects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Flow pathways and groundwater models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Nutrient pathways, transformations and fate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Microbial contaminants </a:t>
            </a:r>
            <a:r>
              <a:rPr lang="en-NZ" sz="2800" b="1" dirty="0"/>
              <a:t>(</a:t>
            </a:r>
            <a:r>
              <a:rPr lang="en-NZ" sz="2800" b="1" dirty="0" smtClean="0"/>
              <a:t>including ECs) and potential risks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Water quality of inputs in context of harbour, national standards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Potential effects on forest/wetlands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Potential </a:t>
            </a:r>
            <a:r>
              <a:rPr lang="en-NZ" sz="2800" b="1" dirty="0"/>
              <a:t>e</a:t>
            </a:r>
            <a:r>
              <a:rPr lang="en-NZ" sz="2800" b="1" dirty="0" smtClean="0"/>
              <a:t>ffects on benthic habitat, birds, fish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Monitoring plan, potential mitigation if required</a:t>
            </a:r>
          </a:p>
          <a:p>
            <a:endParaRPr lang="en-NZ" sz="2800" b="1" dirty="0" smtClean="0"/>
          </a:p>
          <a:p>
            <a:endParaRPr lang="en-NZ" sz="2800" b="1" dirty="0"/>
          </a:p>
          <a:p>
            <a:pPr algn="just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15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Auckland Council Review  – key points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532248"/>
            <a:ext cx="8742347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Expect groundwater modelling, nutrient balance and fate (</a:t>
            </a:r>
            <a:r>
              <a:rPr lang="en-NZ" sz="2800" dirty="0" smtClean="0">
                <a:solidFill>
                  <a:srgbClr val="FF0000"/>
                </a:solidFill>
              </a:rPr>
              <a:t>covered in Stage 2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Nutrient processes – most of N in effluent is ammonia so need to include nitrification in soils (</a:t>
            </a:r>
            <a:r>
              <a:rPr lang="en-NZ" sz="2800" dirty="0" smtClean="0">
                <a:solidFill>
                  <a:srgbClr val="FF0000"/>
                </a:solidFill>
              </a:rPr>
              <a:t>added to Stage 2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Groundwater – flows and direction important, include monitoring data from </a:t>
            </a:r>
            <a:r>
              <a:rPr lang="en-NZ" sz="2800" dirty="0" smtClean="0">
                <a:solidFill>
                  <a:srgbClr val="FF0000"/>
                </a:solidFill>
              </a:rPr>
              <a:t>bores</a:t>
            </a:r>
            <a:r>
              <a:rPr lang="en-NZ" sz="2800" dirty="0">
                <a:solidFill>
                  <a:srgbClr val="FF0000"/>
                </a:solidFill>
              </a:rPr>
              <a:t>(covered in Stage </a:t>
            </a:r>
            <a:r>
              <a:rPr lang="en-NZ" sz="2800" dirty="0" smtClean="0">
                <a:solidFill>
                  <a:srgbClr val="FF0000"/>
                </a:solidFill>
              </a:rPr>
              <a:t>2 and 3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Microbial contamination – expect some comment on emerging contaminants (</a:t>
            </a:r>
            <a:r>
              <a:rPr lang="en-NZ" sz="2800" dirty="0" smtClean="0">
                <a:solidFill>
                  <a:srgbClr val="FF0000"/>
                </a:solidFill>
              </a:rPr>
              <a:t>Stage 1</a:t>
            </a:r>
            <a:r>
              <a:rPr lang="en-NZ" sz="2800" dirty="0" smtClean="0"/>
              <a:t>), review of E.coli (</a:t>
            </a:r>
            <a:r>
              <a:rPr lang="en-NZ" sz="2800" dirty="0" smtClean="0">
                <a:solidFill>
                  <a:srgbClr val="FF0000"/>
                </a:solidFill>
              </a:rPr>
              <a:t>Stage 1</a:t>
            </a:r>
            <a:r>
              <a:rPr lang="en-NZ" sz="2800" dirty="0" smtClean="0"/>
              <a:t>), efficacy of removal of viruses, assess risk of viruses not just adenovirus, consider Microbial Risk Assessment  (</a:t>
            </a:r>
            <a:r>
              <a:rPr lang="en-NZ" sz="2800" dirty="0" smtClean="0">
                <a:solidFill>
                  <a:srgbClr val="FF0000"/>
                </a:solidFill>
              </a:rPr>
              <a:t>covered if necessary in Stage 2</a:t>
            </a:r>
            <a:r>
              <a:rPr lang="en-NZ" sz="2800" dirty="0" smtClean="0"/>
              <a:t>)</a:t>
            </a: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endParaRPr lang="en-NZ" sz="2800" b="1" dirty="0" smtClean="0"/>
          </a:p>
          <a:p>
            <a:endParaRPr lang="en-NZ" sz="2800" b="1" dirty="0"/>
          </a:p>
          <a:p>
            <a:pPr algn="just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416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Background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/>
              <a:t>Sept/Oct 2014 - Review of existing knowledge -presentation and discussion with Consultative Group</a:t>
            </a:r>
          </a:p>
          <a:p>
            <a:endParaRPr lang="en-N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/>
              <a:t>Nov 2014 - Investigation Plan presented and discussed with CG</a:t>
            </a:r>
          </a:p>
          <a:p>
            <a:endParaRPr lang="en-N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b="1" dirty="0" smtClean="0"/>
              <a:t>24 Nov 2014 - Site visit</a:t>
            </a:r>
          </a:p>
          <a:p>
            <a:endParaRPr lang="en-NZ" sz="32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3200" b="1" dirty="0" smtClean="0"/>
              <a:t>Nov 2014 –Feb 2015 - Stage 1 underway </a:t>
            </a:r>
            <a:endParaRPr lang="en-NZ" sz="3200" b="1" dirty="0"/>
          </a:p>
        </p:txBody>
      </p:sp>
    </p:spTree>
    <p:extLst>
      <p:ext uri="{BB962C8B-B14F-4D97-AF65-F5344CB8AC3E}">
        <p14:creationId xmlns:p14="http://schemas.microsoft.com/office/powerpoint/2010/main" val="19240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Auckland Council Review  – key points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667934"/>
            <a:ext cx="874234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Nutrient loads need to be reassessed </a:t>
            </a:r>
            <a:r>
              <a:rPr lang="en-NZ" sz="2800" dirty="0"/>
              <a:t>(</a:t>
            </a:r>
            <a:r>
              <a:rPr lang="en-NZ" sz="2800" dirty="0" smtClean="0">
                <a:solidFill>
                  <a:srgbClr val="FF0000"/>
                </a:solidFill>
              </a:rPr>
              <a:t>covered in Stage 1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Wetlands – important to assess effects, water sampling close to wetlands (</a:t>
            </a:r>
            <a:r>
              <a:rPr lang="en-NZ" sz="2800" dirty="0" smtClean="0">
                <a:solidFill>
                  <a:srgbClr val="FF0000"/>
                </a:solidFill>
              </a:rPr>
              <a:t>covered in Stage 1 and 3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err="1" smtClean="0"/>
              <a:t>Hyrodynamics</a:t>
            </a:r>
            <a:r>
              <a:rPr lang="en-NZ" sz="2800" dirty="0" smtClean="0"/>
              <a:t>  - need to assess flushing (</a:t>
            </a:r>
            <a:r>
              <a:rPr lang="en-NZ" sz="2800" dirty="0" smtClean="0">
                <a:solidFill>
                  <a:srgbClr val="FF0000"/>
                </a:solidFill>
              </a:rPr>
              <a:t>Stage 1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Benthic habitat – updated survey required, nutrient effects  (</a:t>
            </a:r>
            <a:r>
              <a:rPr lang="en-NZ" sz="2800" dirty="0" smtClean="0">
                <a:solidFill>
                  <a:srgbClr val="FF0000"/>
                </a:solidFill>
              </a:rPr>
              <a:t>Stages 1-3</a:t>
            </a:r>
            <a:r>
              <a:rPr lang="en-NZ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Midges, fish and birds - ok</a:t>
            </a:r>
          </a:p>
          <a:p>
            <a:endParaRPr lang="en-NZ" sz="2800" b="1" dirty="0" smtClean="0"/>
          </a:p>
          <a:p>
            <a:endParaRPr lang="en-NZ" sz="2800" b="1" dirty="0"/>
          </a:p>
          <a:p>
            <a:pPr algn="just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188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Monitoring of discharges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800" b="1" dirty="0" smtClean="0"/>
              <a:t>Compliance monitoring of discharge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NZ" sz="2000" b="1" dirty="0" smtClean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NZ" sz="2800" b="1" dirty="0" smtClean="0"/>
              <a:t>Volume*, pH, dissolved oxygen, faecal coliforms (FC)*, suspended solids (TSS)*, CBOD*, ammonia, nitrate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000" b="1" dirty="0" smtClean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NZ" sz="2800" b="1" dirty="0" smtClean="0"/>
              <a:t>FC &lt;10cfu/100ml (consent 500)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000" b="1" dirty="0" smtClean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NZ" sz="2800" b="1" dirty="0" smtClean="0"/>
              <a:t>TSS &lt;20 mg/l (consent 20)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800" b="1" dirty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800" b="1" dirty="0" smtClean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800" b="1" dirty="0"/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800" b="1" dirty="0" smtClean="0"/>
          </a:p>
          <a:p>
            <a:pPr lvl="1" algn="just"/>
            <a:r>
              <a:rPr lang="en-NZ" sz="2800" b="1" dirty="0" smtClean="0"/>
              <a:t>* Compliance limits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NZ" sz="2800" dirty="0" smtClean="0"/>
          </a:p>
        </p:txBody>
      </p:sp>
    </p:spTree>
    <p:extLst>
      <p:ext uri="{BB962C8B-B14F-4D97-AF65-F5344CB8AC3E}">
        <p14:creationId xmlns:p14="http://schemas.microsoft.com/office/powerpoint/2010/main" val="23044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Monitoring of discharges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591" y="667934"/>
            <a:ext cx="9132445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800" b="1" dirty="0" smtClean="0"/>
              <a:t>Drains surveyed 6 monthly – 4 drains Jones 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b="1" dirty="0" smtClean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NZ" sz="2400" b="1" dirty="0" smtClean="0"/>
              <a:t>TSS </a:t>
            </a:r>
            <a:r>
              <a:rPr lang="en-NZ" sz="2400" b="1" dirty="0"/>
              <a:t>and </a:t>
            </a:r>
            <a:r>
              <a:rPr lang="en-NZ" sz="2400" b="1" dirty="0" smtClean="0"/>
              <a:t>FC </a:t>
            </a:r>
            <a:r>
              <a:rPr lang="en-NZ" sz="2400" b="1" dirty="0"/>
              <a:t>elevated in drains following rainfall </a:t>
            </a:r>
            <a:r>
              <a:rPr lang="en-NZ" sz="2400" b="1" dirty="0" smtClean="0"/>
              <a:t>but generally low and constant levels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NZ" sz="2400" b="1" dirty="0" smtClean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NZ" sz="2400" b="1" dirty="0" smtClean="0"/>
              <a:t>Includes input from wider agricultural catchment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NZ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800" b="1" dirty="0" smtClean="0"/>
              <a:t>Bores </a:t>
            </a:r>
            <a:r>
              <a:rPr lang="en-NZ" sz="2800" b="1" dirty="0"/>
              <a:t>s</a:t>
            </a:r>
            <a:r>
              <a:rPr lang="en-NZ" sz="2800" b="1" dirty="0" smtClean="0"/>
              <a:t>urveyed 6 monthly – 4 at Jones Rd irrigation, 2 at edge of Golf Course (nitrite and DRP also measured here)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b="1" dirty="0" smtClean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NZ" sz="2400" b="1" dirty="0" smtClean="0"/>
              <a:t>Faecal coliforms, </a:t>
            </a:r>
            <a:r>
              <a:rPr lang="en-NZ" sz="2400" b="1" dirty="0"/>
              <a:t>ammonia and nitrate </a:t>
            </a:r>
            <a:r>
              <a:rPr lang="en-NZ" sz="2400" b="1" dirty="0" smtClean="0"/>
              <a:t>at </a:t>
            </a:r>
            <a:r>
              <a:rPr lang="en-NZ" sz="2400" b="1" dirty="0"/>
              <a:t>Jones Rd higher closer to </a:t>
            </a:r>
            <a:r>
              <a:rPr lang="en-NZ" sz="2400" b="1" dirty="0" smtClean="0"/>
              <a:t>WWTP at times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NZ" sz="2400" b="1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NZ" sz="2400" b="1" dirty="0"/>
              <a:t>No significant levels detected in </a:t>
            </a:r>
            <a:r>
              <a:rPr lang="en-NZ" sz="2400" b="1" dirty="0" smtClean="0"/>
              <a:t>bores </a:t>
            </a:r>
            <a:r>
              <a:rPr lang="en-NZ" sz="2400" b="1" dirty="0"/>
              <a:t>at </a:t>
            </a:r>
            <a:r>
              <a:rPr lang="en-NZ" sz="2400" b="1" dirty="0" smtClean="0"/>
              <a:t>Golf Course (nitrate low but marginally </a:t>
            </a:r>
            <a:r>
              <a:rPr lang="en-NZ" sz="2400" b="1" dirty="0"/>
              <a:t>higher 2012</a:t>
            </a:r>
            <a:r>
              <a:rPr lang="en-NZ" sz="2400" b="1" dirty="0" smtClean="0"/>
              <a:t>) – nitrate &lt;5 g/m</a:t>
            </a:r>
            <a:r>
              <a:rPr lang="en-NZ" sz="2400" b="1" baseline="30000" dirty="0" smtClean="0"/>
              <a:t>3</a:t>
            </a:r>
            <a:r>
              <a:rPr lang="en-NZ" sz="2400" b="1" dirty="0" smtClean="0"/>
              <a:t>, ammonia &lt;0.5 g</a:t>
            </a:r>
            <a:r>
              <a:rPr lang="en-NZ" sz="2400" b="1" dirty="0"/>
              <a:t>/m</a:t>
            </a:r>
            <a:r>
              <a:rPr lang="en-NZ" sz="2400" b="1" baseline="30000" dirty="0"/>
              <a:t>3</a:t>
            </a:r>
            <a:endParaRPr lang="en-NZ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600" dirty="0" smtClean="0"/>
          </a:p>
          <a:p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554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Nutrient processes and loadings –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92" y="579922"/>
            <a:ext cx="89090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NZ" sz="2400" dirty="0" smtClean="0"/>
              <a:t>What are flow pathways, transformations and losses for nutrients in soils, wetlands, groundwater and final fate?</a:t>
            </a:r>
          </a:p>
          <a:p>
            <a:pPr algn="just"/>
            <a:r>
              <a:rPr lang="en-NZ" sz="2400" b="1" dirty="0" smtClean="0"/>
              <a:t>Tasks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/>
              <a:t>Install </a:t>
            </a:r>
            <a:r>
              <a:rPr lang="en-NZ" sz="2400" dirty="0" smtClean="0"/>
              <a:t>3-5 auger bores </a:t>
            </a:r>
            <a:r>
              <a:rPr lang="en-NZ" sz="2400" dirty="0"/>
              <a:t>in transect from irrigated areas to </a:t>
            </a:r>
            <a:r>
              <a:rPr lang="en-NZ" sz="2400" dirty="0" smtClean="0"/>
              <a:t>Harbour, 3-5 depths (1-2m),  15 sites</a:t>
            </a:r>
            <a:endParaRPr lang="en-NZ" sz="2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/>
              <a:t>Undertake Denitrifying Enzyme Activity </a:t>
            </a:r>
            <a:r>
              <a:rPr lang="en-NZ" sz="2400" dirty="0" smtClean="0"/>
              <a:t>assays – measures capacity for NO</a:t>
            </a:r>
            <a:r>
              <a:rPr lang="en-NZ" sz="2400" baseline="-25000" dirty="0" smtClean="0"/>
              <a:t>3</a:t>
            </a:r>
            <a:r>
              <a:rPr lang="en-NZ" sz="2400" dirty="0" smtClean="0"/>
              <a:t> N          N</a:t>
            </a:r>
            <a:r>
              <a:rPr lang="en-NZ" sz="2400" baseline="-25000" dirty="0" smtClean="0"/>
              <a:t>2</a:t>
            </a:r>
            <a:r>
              <a:rPr lang="en-NZ" sz="2400" dirty="0" smtClean="0"/>
              <a:t>O (need anoxia and available carbon)</a:t>
            </a:r>
            <a:endParaRPr lang="en-NZ" sz="2400" dirty="0"/>
          </a:p>
          <a:p>
            <a:pPr algn="just"/>
            <a:r>
              <a:rPr lang="en-NZ" sz="2400" b="1" dirty="0" smtClean="0"/>
              <a:t>Results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DEA highest generally in top 200mm, decrease with depth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Golf course – only top 200 mm  had measureable DEA, deeper was fine-med sand and little organic material.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Jones Rd – DEA high, at all sites and depths (except closest to Harbour), other sources of leachate probable (</a:t>
            </a:r>
            <a:r>
              <a:rPr lang="en-NZ" sz="2400" dirty="0" err="1" smtClean="0"/>
              <a:t>eg</a:t>
            </a:r>
            <a:r>
              <a:rPr lang="en-NZ" sz="2400" dirty="0" smtClean="0"/>
              <a:t> fertiliser)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2400" dirty="0" smtClean="0"/>
              <a:t>Conditions in and edge forest and salt marsh conducive to denitrification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Catchment loadings and relative input of WWTP uses old data – need to update</a:t>
            </a:r>
            <a:endParaRPr lang="en-NZ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10303" y="3042745"/>
            <a:ext cx="4414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362607"/>
            <a:ext cx="8513379" cy="63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Nutrient processes and loadings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NZ" sz="2800" b="1" dirty="0" smtClean="0"/>
              <a:t>Stage 2: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Meeting of groundwater, nutrient processes experts to discuss sites, water quality sampling, control sites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Select key sites for further DEA based on flow pathways and hydrological models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DEA at additional sites that have been recently irrigated,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Potentially test removal at key sites in irrigation areas, nitrification rates, level of available carbon, assess efficacy of Jones Rd plantation.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Make recommendations on long-term monitoring</a:t>
            </a:r>
          </a:p>
          <a:p>
            <a:pPr algn="just"/>
            <a:endParaRPr lang="en-NZ" sz="24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Complete analyses of nutrient loadings to Harbour when assays completed </a:t>
            </a:r>
          </a:p>
        </p:txBody>
      </p:sp>
    </p:spTree>
    <p:extLst>
      <p:ext uri="{BB962C8B-B14F-4D97-AF65-F5344CB8AC3E}">
        <p14:creationId xmlns:p14="http://schemas.microsoft.com/office/powerpoint/2010/main" val="33367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Microbial and contaminants –Stage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843123"/>
            <a:ext cx="874234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NZ" sz="2400" dirty="0" smtClean="0"/>
              <a:t>Potential for microbial contamination, efficiency of the WWTP?</a:t>
            </a:r>
          </a:p>
          <a:p>
            <a:pPr algn="just"/>
            <a:endParaRPr lang="en-N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Planned start in late February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Review existing data and information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Site visit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Measure E.coli as part of surface water quality work (underway)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Review literature on UV treatment and efficacy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Assess potential tracers of septic tanks vs WWTP discharge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Measure key viruses in effluent (Stage 2?)</a:t>
            </a:r>
          </a:p>
          <a:p>
            <a:pPr lvl="1" algn="just"/>
            <a:endParaRPr lang="en-NZ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Emerging contaminants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Review underway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NZ" sz="2400" dirty="0" smtClean="0"/>
              <a:t>Lot of information about what is present, little information on environmental risk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NZ" sz="2400" dirty="0" smtClean="0"/>
          </a:p>
          <a:p>
            <a:pPr algn="just"/>
            <a:endParaRPr lang="en-NZ" sz="2400" dirty="0"/>
          </a:p>
          <a:p>
            <a:pPr algn="just"/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1549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42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38178" y="25460"/>
            <a:ext cx="869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Wetland /Forests - Stage 1</a:t>
            </a:r>
            <a:endParaRPr lang="en-NZ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26" y="667934"/>
            <a:ext cx="8742347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NZ" sz="2800" b="1" dirty="0" smtClean="0"/>
              <a:t>Tasks: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Collate known information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Compile map showing extent of forest/wetland types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Conduct survey (little information available so survey conducted – Stage 2), recording vegetation, fauna</a:t>
            </a:r>
          </a:p>
          <a:p>
            <a:pPr algn="just"/>
            <a:r>
              <a:rPr lang="en-NZ" sz="2800" b="1" dirty="0" smtClean="0"/>
              <a:t>Results: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Omaha-</a:t>
            </a:r>
            <a:r>
              <a:rPr lang="en-NZ" sz="2800" dirty="0" err="1" smtClean="0"/>
              <a:t>Taniko</a:t>
            </a:r>
            <a:r>
              <a:rPr lang="en-NZ" sz="2800" dirty="0" smtClean="0"/>
              <a:t> complex best and most extensive sequence coastal wetland     estuary in Auckland region, largest </a:t>
            </a:r>
            <a:r>
              <a:rPr lang="en-NZ" sz="2800" dirty="0" err="1" smtClean="0"/>
              <a:t>Kahikitea</a:t>
            </a:r>
            <a:r>
              <a:rPr lang="en-NZ" sz="2800" dirty="0" smtClean="0"/>
              <a:t> swamp in region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No indications of poor plant health, likely N limited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No surface water in forest/wetlands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Eels and mosquito fish and 16 bird species including </a:t>
            </a:r>
            <a:r>
              <a:rPr lang="en-NZ" sz="2800" dirty="0" err="1" smtClean="0"/>
              <a:t>fernbird</a:t>
            </a:r>
            <a:r>
              <a:rPr lang="en-NZ" sz="2800" dirty="0" smtClean="0"/>
              <a:t> recorded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NZ" sz="2800" dirty="0" smtClean="0"/>
              <a:t>Need more information on groundwater/nutrients</a:t>
            </a:r>
          </a:p>
          <a:p>
            <a:pPr algn="just"/>
            <a:endParaRPr lang="en-NZ" sz="2800" dirty="0"/>
          </a:p>
          <a:p>
            <a:pPr algn="just"/>
            <a:endParaRPr lang="en-NZ" sz="2800" dirty="0" smtClean="0"/>
          </a:p>
          <a:p>
            <a:pPr algn="just"/>
            <a:endParaRPr lang="en-NZ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35" y="1"/>
            <a:ext cx="1996965" cy="14977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87310" y="3925614"/>
            <a:ext cx="3468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a73d18-c57b-41a1-b8fc-7f0abf7bf4b6">EFDAQ2U6CAUA-3-3899</_dlc_DocId>
    <_dlc_DocIdUrl xmlns="d4a73d18-c57b-41a1-b8fc-7f0abf7bf4b6">
      <Url>http://authoring.watercare.co.nz/_layouts/DocIdRedir.aspx?ID=EFDAQ2U6CAUA-3-3899</Url>
      <Description>EFDAQ2U6CAUA-3-3899</Description>
    </_dlc_DocIdUrl>
    <_dlc_DocIdPersistId xmlns="d4a73d18-c57b-41a1-b8fc-7f0abf7bf4b6">false</_dlc_DocIdPersis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35C88DB59C744A78F0400AEFBFF59" ma:contentTypeVersion="4" ma:contentTypeDescription="Create a new document." ma:contentTypeScope="" ma:versionID="7685e2fbc8494b159e660d5492821111">
  <xsd:schema xmlns:xsd="http://www.w3.org/2001/XMLSchema" xmlns:xs="http://www.w3.org/2001/XMLSchema" xmlns:p="http://schemas.microsoft.com/office/2006/metadata/properties" xmlns:ns2="d4a73d18-c57b-41a1-b8fc-7f0abf7bf4b6" targetNamespace="http://schemas.microsoft.com/office/2006/metadata/properties" ma:root="true" ma:fieldsID="df7ec245f595453666aa6827844736ec" ns2:_="">
    <xsd:import namespace="d4a73d18-c57b-41a1-b8fc-7f0abf7bf4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73d18-c57b-41a1-b8fc-7f0abf7bf4b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293B0E-F531-4590-A131-A43BC6280C8A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d4a73d18-c57b-41a1-b8fc-7f0abf7bf4b6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E9B3AC-DCC9-45BC-ABB6-BDAF41A98C1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44F92E2-8904-4860-9858-3E6300487E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C13671A-2AA9-49F2-9954-C0856D1B8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a73d18-c57b-41a1-b8fc-7f0abf7bf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 Omaha WWTP Feb 2015 final</Template>
  <TotalTime>31</TotalTime>
  <Words>1363</Words>
  <Application>Microsoft Office PowerPoint</Application>
  <PresentationFormat>A4 Paper (210x297 mm)</PresentationFormat>
  <Paragraphs>183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</dc:creator>
  <cp:lastModifiedBy>JSmith (Janie)</cp:lastModifiedBy>
  <cp:revision>4</cp:revision>
  <cp:lastPrinted>2014-09-11T22:30:33Z</cp:lastPrinted>
  <dcterms:created xsi:type="dcterms:W3CDTF">2015-02-26T04:33:24Z</dcterms:created>
  <dcterms:modified xsi:type="dcterms:W3CDTF">2017-08-15T04:48:17Z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0x0101002A035C88DB59C744A78F0400AEFBFF59</vt:lpwstr>
  </property>
  <property fmtid="{D5CDD505-2E9C-101B-9397-08002B2CF9AE}" pid="3" name="_dlc_DocIdItemGuid">
    <vt:lpwstr>ceca4918-079c-42bf-80de-78a40471f850</vt:lpwstr>
  </property>
  <property fmtid="{D5CDD505-2E9C-101B-9397-08002B2CF9AE}" pid="4" name="WSLImageRollUp">
    <vt:lpwstr/>
  </property>
  <property fmtid="{D5CDD505-2E9C-101B-9397-08002B2CF9AE}" pid="5" name="Order">
    <vt:r8>389900</vt:r8>
  </property>
  <property fmtid="{D5CDD505-2E9C-101B-9397-08002B2CF9AE}" pid="6" name="TemplateUrl">
    <vt:lpwstr/>
  </property>
  <property fmtid="{D5CDD505-2E9C-101B-9397-08002B2CF9AE}" pid="7" name="xd_Signature">
    <vt:bool>false</vt:bool>
  </property>
  <property fmtid="{D5CDD505-2E9C-101B-9397-08002B2CF9AE}" pid="8" name="WSLDescription">
    <vt:lpwstr/>
  </property>
  <property fmtid="{D5CDD505-2E9C-101B-9397-08002B2CF9AE}" pid="9" name="xd_ProgID">
    <vt:lpwstr/>
  </property>
  <property fmtid="{D5CDD505-2E9C-101B-9397-08002B2CF9AE}" pid="10" name="WSLPageHidden">
    <vt:bool>false</vt:bool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WSLImageCaption">
    <vt:lpwstr/>
  </property>
</Properties>
</file>